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426" r:id="rId2"/>
    <p:sldId id="518" r:id="rId3"/>
    <p:sldId id="339" r:id="rId4"/>
    <p:sldId id="340" r:id="rId5"/>
    <p:sldId id="506" r:id="rId6"/>
    <p:sldId id="507" r:id="rId7"/>
    <p:sldId id="516" r:id="rId8"/>
    <p:sldId id="519" r:id="rId9"/>
    <p:sldId id="4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5017" autoAdjust="0"/>
  </p:normalViewPr>
  <p:slideViewPr>
    <p:cSldViewPr snapToGrid="0" snapToObjects="1">
      <p:cViewPr>
        <p:scale>
          <a:sx n="100" d="100"/>
          <a:sy n="100" d="100"/>
        </p:scale>
        <p:origin x="8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8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2E58-B61A-0D4D-9EB5-16B79431236C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A894C-DF7A-1749-BBB1-FE9392F26B4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Supply</a:t>
          </a:r>
        </a:p>
        <a:p>
          <a:r>
            <a:rPr lang="en-US" dirty="0"/>
            <a:t>RI </a:t>
          </a:r>
          <a:r>
            <a:rPr lang="en-US" dirty="0" smtClean="0"/>
            <a:t>Results &amp; Services</a:t>
          </a:r>
          <a:endParaRPr lang="en-US" dirty="0"/>
        </a:p>
      </dgm:t>
    </dgm:pt>
    <dgm:pt modelId="{B56AC36B-51AD-4343-B0D4-79048E0D6F5E}" type="parTrans" cxnId="{CA1CD812-A682-E842-9E86-0483E90D87AA}">
      <dgm:prSet/>
      <dgm:spPr/>
      <dgm:t>
        <a:bodyPr/>
        <a:lstStyle/>
        <a:p>
          <a:endParaRPr lang="en-US"/>
        </a:p>
      </dgm:t>
    </dgm:pt>
    <dgm:pt modelId="{E2F2C3A9-03BB-A54F-A0AE-E3CB70C65AD2}" type="sibTrans" cxnId="{CA1CD812-A682-E842-9E86-0483E90D87AA}">
      <dgm:prSet/>
      <dgm:spPr/>
      <dgm:t>
        <a:bodyPr/>
        <a:lstStyle/>
        <a:p>
          <a:endParaRPr lang="en-US"/>
        </a:p>
      </dgm:t>
    </dgm:pt>
    <dgm:pt modelId="{C1EBC4FB-AB4B-0248-9453-A33B2E3F624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Demand</a:t>
          </a:r>
        </a:p>
        <a:p>
          <a:r>
            <a:rPr lang="en-US" dirty="0" smtClean="0"/>
            <a:t>End User Club of ICT-intensive </a:t>
          </a:r>
          <a:r>
            <a:rPr lang="en-US" dirty="0"/>
            <a:t>SMEs</a:t>
          </a:r>
        </a:p>
      </dgm:t>
    </dgm:pt>
    <dgm:pt modelId="{1D50AD1B-B85A-1346-84FE-129C1CAC9E00}" type="parTrans" cxnId="{21F1F92C-2070-B349-9029-E48C07C212A6}">
      <dgm:prSet/>
      <dgm:spPr/>
      <dgm:t>
        <a:bodyPr/>
        <a:lstStyle/>
        <a:p>
          <a:endParaRPr lang="en-US"/>
        </a:p>
      </dgm:t>
    </dgm:pt>
    <dgm:pt modelId="{945785B1-7843-5C4A-85B5-A383636C7446}" type="sibTrans" cxnId="{21F1F92C-2070-B349-9029-E48C07C212A6}">
      <dgm:prSet/>
      <dgm:spPr/>
      <dgm:t>
        <a:bodyPr/>
        <a:lstStyle/>
        <a:p>
          <a:endParaRPr lang="en-US"/>
        </a:p>
      </dgm:t>
    </dgm:pt>
    <dgm:pt modelId="{7BD42C08-4BA7-F241-B5C3-FA910CF23170}" type="pres">
      <dgm:prSet presAssocID="{B5AA2E58-B61A-0D4D-9EB5-16B7943123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041EF-18F5-EE4F-9B0D-709635404DDE}" type="pres">
      <dgm:prSet presAssocID="{64CA894C-DF7A-1749-BBB1-FE9392F26B4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46690-E6A5-2348-A2CE-6F310787ACA8}" type="pres">
      <dgm:prSet presAssocID="{C1EBC4FB-AB4B-0248-9453-A33B2E3F6247}" presName="arrow" presStyleLbl="node1" presStyleIdx="1" presStyleCnt="2" custRadScaleRad="100448" custRadScaleInc="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1F92C-2070-B349-9029-E48C07C212A6}" srcId="{B5AA2E58-B61A-0D4D-9EB5-16B79431236C}" destId="{C1EBC4FB-AB4B-0248-9453-A33B2E3F6247}" srcOrd="1" destOrd="0" parTransId="{1D50AD1B-B85A-1346-84FE-129C1CAC9E00}" sibTransId="{945785B1-7843-5C4A-85B5-A383636C7446}"/>
    <dgm:cxn modelId="{403BBF07-8961-1645-A814-1BEC048B88F6}" type="presOf" srcId="{B5AA2E58-B61A-0D4D-9EB5-16B79431236C}" destId="{7BD42C08-4BA7-F241-B5C3-FA910CF23170}" srcOrd="0" destOrd="0" presId="urn:microsoft.com/office/officeart/2005/8/layout/arrow5"/>
    <dgm:cxn modelId="{37573ED4-2A24-4546-9BD6-CD079DAD82B9}" type="presOf" srcId="{C1EBC4FB-AB4B-0248-9453-A33B2E3F6247}" destId="{1AB46690-E6A5-2348-A2CE-6F310787ACA8}" srcOrd="0" destOrd="0" presId="urn:microsoft.com/office/officeart/2005/8/layout/arrow5"/>
    <dgm:cxn modelId="{31C4684E-9C7D-044D-AE4F-95A6AFC52D76}" type="presOf" srcId="{64CA894C-DF7A-1749-BBB1-FE9392F26B44}" destId="{687041EF-18F5-EE4F-9B0D-709635404DDE}" srcOrd="0" destOrd="0" presId="urn:microsoft.com/office/officeart/2005/8/layout/arrow5"/>
    <dgm:cxn modelId="{CA1CD812-A682-E842-9E86-0483E90D87AA}" srcId="{B5AA2E58-B61A-0D4D-9EB5-16B79431236C}" destId="{64CA894C-DF7A-1749-BBB1-FE9392F26B44}" srcOrd="0" destOrd="0" parTransId="{B56AC36B-51AD-4343-B0D4-79048E0D6F5E}" sibTransId="{E2F2C3A9-03BB-A54F-A0AE-E3CB70C65AD2}"/>
    <dgm:cxn modelId="{B18CFC9F-0011-9840-992B-B23E8FCB25D0}" type="presParOf" srcId="{7BD42C08-4BA7-F241-B5C3-FA910CF23170}" destId="{687041EF-18F5-EE4F-9B0D-709635404DDE}" srcOrd="0" destOrd="0" presId="urn:microsoft.com/office/officeart/2005/8/layout/arrow5"/>
    <dgm:cxn modelId="{3DDEC531-02B7-B748-9081-56E43D4E10FB}" type="presParOf" srcId="{7BD42C08-4BA7-F241-B5C3-FA910CF23170}" destId="{1AB46690-E6A5-2348-A2CE-6F310787ACA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41EF-18F5-EE4F-9B0D-709635404DDE}">
      <dsp:nvSpPr>
        <dsp:cNvPr id="0" name=""/>
        <dsp:cNvSpPr/>
      </dsp:nvSpPr>
      <dsp:spPr>
        <a:xfrm rot="16200000">
          <a:off x="1466" y="889"/>
          <a:ext cx="2741420" cy="2741420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Supply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RI </a:t>
          </a:r>
          <a:r>
            <a:rPr lang="en-US" sz="2000" kern="1200" dirty="0" smtClean="0"/>
            <a:t>Results &amp; Services</a:t>
          </a:r>
          <a:endParaRPr lang="en-US" sz="2000" kern="1200" dirty="0"/>
        </a:p>
      </dsp:txBody>
      <dsp:txXfrm rot="5400000">
        <a:off x="1466" y="686244"/>
        <a:ext cx="2261672" cy="1370710"/>
      </dsp:txXfrm>
    </dsp:sp>
    <dsp:sp modelId="{1AB46690-E6A5-2348-A2CE-6F310787ACA8}">
      <dsp:nvSpPr>
        <dsp:cNvPr id="0" name=""/>
        <dsp:cNvSpPr/>
      </dsp:nvSpPr>
      <dsp:spPr>
        <a:xfrm rot="5400000">
          <a:off x="5856479" y="1779"/>
          <a:ext cx="2741420" cy="274142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Demand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 User Club of ICT-intensive </a:t>
          </a:r>
          <a:r>
            <a:rPr lang="en-US" sz="2000" kern="1200" dirty="0"/>
            <a:t>SMEs</a:t>
          </a:r>
        </a:p>
      </dsp:txBody>
      <dsp:txXfrm rot="-5400000">
        <a:off x="6336227" y="687134"/>
        <a:ext cx="2261672" cy="137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from WP2 from Technology</a:t>
            </a:r>
            <a:r>
              <a:rPr lang="en-US" baseline="0" dirty="0" smtClean="0"/>
              <a:t> Radar (T2.1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hyperlink" Target="https://twitter.com/cyberwatchingeu" TargetMode="External"/><Relationship Id="rId12" Type="http://schemas.openxmlformats.org/officeDocument/2006/relationships/hyperlink" Target="mailto:info@cyberwatching.eu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2.emf"/><Relationship Id="rId10" Type="http://schemas.openxmlformats.org/officeDocument/2006/relationships/hyperlink" Target="http://www.cyberwatching.eu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263" y="6382115"/>
            <a:ext cx="70769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82115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" y="278669"/>
            <a:ext cx="7176184" cy="1901885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3724275" y="5894394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Funded </a:t>
            </a:r>
            <a:r>
              <a:rPr lang="en-US" sz="1200" dirty="0">
                <a:latin typeface="+mn-lt"/>
                <a:cs typeface="+mn-cs"/>
              </a:rPr>
              <a:t>by the European Commission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Horizon 2020 – Grant # </a:t>
            </a:r>
            <a:r>
              <a:rPr lang="en-US" sz="1200" dirty="0" smtClean="0">
                <a:latin typeface="+mn-lt"/>
                <a:cs typeface="+mn-cs"/>
              </a:rPr>
              <a:t>740129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9" name="Picture 2" descr="E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759" y="5943428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2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1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68314" y="981075"/>
            <a:ext cx="8280400" cy="54721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203849" y="63813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Kickoff</a:t>
            </a:r>
            <a:r>
              <a:rPr lang="it-IT" dirty="0" smtClean="0"/>
              <a:t> meeting – Pisa, 4-5 </a:t>
            </a:r>
            <a:r>
              <a:rPr lang="it-IT" dirty="0" err="1" smtClean="0"/>
              <a:t>Feb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5173961" y="6381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9CFE2-F157-E846-9130-9900CC7861E7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6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9" name="Rettangolo 8"/>
          <p:cNvSpPr/>
          <p:nvPr userDrawn="1"/>
        </p:nvSpPr>
        <p:spPr>
          <a:xfrm>
            <a:off x="-252413" y="5732463"/>
            <a:ext cx="9577388" cy="1125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Immagine 9" descr="AON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366" y="5858972"/>
            <a:ext cx="966372" cy="966372"/>
          </a:xfrm>
          <a:prstGeom prst="rect">
            <a:avLst/>
          </a:prstGeom>
        </p:spPr>
      </p:pic>
      <p:pic>
        <p:nvPicPr>
          <p:cNvPr id="11" name="Immagine 10" descr="Conceptivity_Transpar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2667" y="5975950"/>
            <a:ext cx="577879" cy="577879"/>
          </a:xfrm>
          <a:prstGeom prst="rect">
            <a:avLst/>
          </a:prstGeom>
        </p:spPr>
      </p:pic>
      <p:pic>
        <p:nvPicPr>
          <p:cNvPr id="12" name="Immagine 11" descr="DSMA_Transpar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7689" y="5975950"/>
            <a:ext cx="1059278" cy="577879"/>
          </a:xfrm>
          <a:prstGeom prst="rect">
            <a:avLst/>
          </a:prstGeom>
        </p:spPr>
      </p:pic>
      <p:pic>
        <p:nvPicPr>
          <p:cNvPr id="13" name="Immagine 12" descr="ICT_Legal_R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7135" y="6008573"/>
            <a:ext cx="579181" cy="579181"/>
          </a:xfrm>
          <a:prstGeom prst="rect">
            <a:avLst/>
          </a:prstGeom>
        </p:spPr>
      </p:pic>
      <p:pic>
        <p:nvPicPr>
          <p:cNvPr id="14" name="Immagine 13" descr="logo_ciberseguridad_transparen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0169" y="6088911"/>
            <a:ext cx="1349727" cy="592023"/>
          </a:xfrm>
          <a:prstGeom prst="rect">
            <a:avLst/>
          </a:prstGeom>
        </p:spPr>
      </p:pic>
      <p:pic>
        <p:nvPicPr>
          <p:cNvPr id="15" name="Immagine 14" descr="Trust_Logo_Tranpare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6476" y="6200414"/>
            <a:ext cx="1526042" cy="305209"/>
          </a:xfrm>
          <a:prstGeom prst="rect">
            <a:avLst/>
          </a:prstGeom>
        </p:spPr>
      </p:pic>
      <p:pic>
        <p:nvPicPr>
          <p:cNvPr id="16" name="Immagine 15" descr="University_of_Oxford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569" y="6167758"/>
            <a:ext cx="1243915" cy="382504"/>
          </a:xfrm>
          <a:prstGeom prst="rect">
            <a:avLst/>
          </a:prstGeom>
        </p:spPr>
      </p:pic>
      <p:pic>
        <p:nvPicPr>
          <p:cNvPr id="17" name="Picture 7" descr="Cyberwatching_logo1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709"/>
            <a:ext cx="4648200" cy="1231900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5680950" y="3962400"/>
            <a:ext cx="2778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  <a:hlinkClick r:id="rId10"/>
              </a:rPr>
              <a:t>www.cyberwatching.eu</a:t>
            </a:r>
            <a:endParaRPr lang="en-US" sz="2000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@</a:t>
            </a:r>
            <a:r>
              <a:rPr lang="en-US" sz="2000" b="1" dirty="0" err="1" smtClean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cyberwatching.eu</a:t>
            </a:r>
            <a:endParaRPr lang="en-US" sz="2000" b="1" dirty="0" smtClean="0">
              <a:solidFill>
                <a:srgbClr val="065783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65783"/>
                </a:solidFill>
                <a:latin typeface="+mn-lt"/>
                <a:cs typeface="+mn-cs"/>
                <a:hlinkClick r:id="rId12"/>
              </a:rPr>
              <a:t>info@cyberwatching.eu </a:t>
            </a:r>
            <a:endParaRPr lang="en-US" sz="2000" b="1" dirty="0">
              <a:solidFill>
                <a:srgbClr val="06578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5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4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0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8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3ECE-1657-1E40-A939-D002ADF1738A}" type="datetime1">
              <a:rPr lang="it-IT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Cyberwatching.eu has received funding from the European Union’s Horizon 2020 research and innovation programme  under grant agreement No 740129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yberwatching.eu/" TargetMode="External"/><Relationship Id="rId4" Type="http://schemas.openxmlformats.org/officeDocument/2006/relationships/hyperlink" Target="http://www.twitter/cyberwatching.eu" TargetMode="External"/><Relationship Id="rId5" Type="http://schemas.openxmlformats.org/officeDocument/2006/relationships/hyperlink" Target="mailto:info@cyberwatching.eu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6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://www.cyberwatching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7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bit.ly/2gc3uS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yberwatching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trust-itservi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049016" y="2162049"/>
            <a:ext cx="7097354" cy="2998764"/>
          </a:xfrm>
        </p:spPr>
        <p:txBody>
          <a:bodyPr anchor="ctr" anchorCtr="0">
            <a:noAutofit/>
          </a:bodyPr>
          <a:lstStyle/>
          <a:p>
            <a:r>
              <a:rPr lang="en-US" sz="2800" dirty="0" smtClean="0"/>
              <a:t>Bringing EU Cybersecurity &amp; privacy research results closer to the market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GB" sz="2000" dirty="0" smtClean="0"/>
              <a:t> Cybersecurity in Practice Workshop | </a:t>
            </a:r>
            <a:r>
              <a:rPr lang="en-US" sz="2000" dirty="0" smtClean="0"/>
              <a:t>12 October 2017, Pisa, Italy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2000" i="1" dirty="0" smtClean="0">
                <a:solidFill>
                  <a:srgbClr val="FF0000"/>
                </a:solidFill>
              </a:rPr>
              <a:t>Nicholas Ferguson, Trust-IT Services &amp; </a:t>
            </a:r>
            <a:r>
              <a:rPr lang="en-GB" sz="2000" i="1" dirty="0" err="1" smtClean="0">
                <a:solidFill>
                  <a:srgbClr val="FF0000"/>
                </a:solidFill>
              </a:rPr>
              <a:t>Cyberwatching.eu</a:t>
            </a:r>
            <a:r>
              <a:rPr lang="en-GB" sz="2000" i="1" dirty="0" smtClean="0">
                <a:solidFill>
                  <a:srgbClr val="FF0000"/>
                </a:solidFill>
              </a:rPr>
              <a:t> Coordinator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6392916" y="4780194"/>
            <a:ext cx="2653540" cy="973639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>
                <a:hlinkClick r:id="rId3"/>
              </a:rPr>
              <a:t>www.cyberwatching.eu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>
                <a:hlinkClick r:id="rId4"/>
              </a:rPr>
              <a:t>@</a:t>
            </a:r>
            <a:r>
              <a:rPr lang="en-US" sz="1600" b="1" dirty="0" err="1" smtClean="0">
                <a:hlinkClick r:id="rId4"/>
              </a:rPr>
              <a:t>cyberwatching.eu</a:t>
            </a:r>
            <a:endParaRPr lang="en-US" sz="1600" b="1" dirty="0" smtClean="0"/>
          </a:p>
          <a:p>
            <a:pPr algn="r"/>
            <a:r>
              <a:rPr lang="en-US" sz="1600" b="1" dirty="0" smtClean="0">
                <a:hlinkClick r:id="rId5"/>
              </a:rPr>
              <a:t>info@cyberwatching.eu</a:t>
            </a:r>
            <a:r>
              <a:rPr lang="en-US" sz="1600" b="1" dirty="0" smtClean="0"/>
              <a:t> </a:t>
            </a:r>
            <a:endParaRPr lang="en-US" sz="1800" dirty="0"/>
          </a:p>
        </p:txBody>
      </p:sp>
      <p:pic>
        <p:nvPicPr>
          <p:cNvPr id="10" name="Immagine 9" descr="logo_ciberseguridad_transpar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016" y="5765665"/>
            <a:ext cx="1916360" cy="840561"/>
          </a:xfrm>
          <a:prstGeom prst="rect">
            <a:avLst/>
          </a:prstGeom>
        </p:spPr>
      </p:pic>
      <p:pic>
        <p:nvPicPr>
          <p:cNvPr id="11" name="Immagine 10" descr="Trust_Logo_Tranparent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70919" y="5127364"/>
            <a:ext cx="1504800" cy="327600"/>
          </a:xfrm>
          <a:prstGeom prst="rect">
            <a:avLst/>
          </a:prstGeom>
        </p:spPr>
      </p:pic>
      <p:pic>
        <p:nvPicPr>
          <p:cNvPr id="12" name="Immagine 11" descr="University_of_Oxfor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506" y="5118023"/>
            <a:ext cx="1065365" cy="327600"/>
          </a:xfrm>
          <a:prstGeom prst="rect">
            <a:avLst/>
          </a:prstGeom>
        </p:spPr>
      </p:pic>
      <p:pic>
        <p:nvPicPr>
          <p:cNvPr id="15" name="Immagine 14" descr="AON_Transpar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068" y="5820821"/>
            <a:ext cx="700267" cy="700267"/>
          </a:xfrm>
          <a:prstGeom prst="rect">
            <a:avLst/>
          </a:prstGeom>
        </p:spPr>
      </p:pic>
      <p:pic>
        <p:nvPicPr>
          <p:cNvPr id="19" name="Immagine 18" descr="DSMA_Transparen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9789" y="5011451"/>
            <a:ext cx="1121823" cy="612000"/>
          </a:xfrm>
          <a:prstGeom prst="rect">
            <a:avLst/>
          </a:prstGeom>
        </p:spPr>
      </p:pic>
      <p:pic>
        <p:nvPicPr>
          <p:cNvPr id="21" name="Immagine 20" descr="Conceptivity_Transparen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93" y="5577566"/>
            <a:ext cx="853026" cy="853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5087831"/>
            <a:ext cx="870976" cy="409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28" y="5734449"/>
            <a:ext cx="1432498" cy="8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" y="12700"/>
            <a:ext cx="9162062" cy="57098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Cyberwatching.eu presentation May </a:t>
            </a:r>
            <a:r>
              <a:rPr lang="en-US" smtClean="0"/>
              <a:t>2017 | </a:t>
            </a:r>
            <a:r>
              <a:rPr lang="en-US" smtClean="0">
                <a:hlinkClick r:id="rId3"/>
              </a:rPr>
              <a:t>www.cyberwatching.eu</a:t>
            </a:r>
            <a:r>
              <a:rPr lang="en-US" smtClean="0"/>
              <a:t> | @cyberwatching.eu 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5933050"/>
            <a:ext cx="9144000" cy="799323"/>
            <a:chOff x="0" y="5458028"/>
            <a:chExt cx="9144000" cy="799323"/>
          </a:xfrm>
        </p:grpSpPr>
        <p:sp>
          <p:nvSpPr>
            <p:cNvPr id="8" name="Rectangle 7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asellaDiTesto 15"/>
            <p:cNvSpPr txBox="1">
              <a:spLocks noChangeArrowheads="1"/>
            </p:cNvSpPr>
            <p:nvPr/>
          </p:nvSpPr>
          <p:spPr bwMode="auto">
            <a:xfrm>
              <a:off x="250826" y="5458028"/>
              <a:ext cx="8642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 smtClean="0"/>
                <a:t>Our main assets are: </a:t>
              </a:r>
            </a:p>
            <a:p>
              <a:pPr algn="ctr"/>
              <a:r>
                <a:rPr lang="en-GB" sz="2000" b="1" dirty="0" smtClean="0"/>
                <a:t>Observatory, Service catalogue, Marketplace  &amp;  SME End-User </a:t>
              </a:r>
              <a:r>
                <a:rPr lang="en-GB" sz="2000" b="1" dirty="0"/>
                <a:t>C</a:t>
              </a:r>
              <a:r>
                <a:rPr lang="en-GB" sz="2000" b="1" dirty="0" smtClean="0"/>
                <a:t>lub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8791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114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4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#1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Observatory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13" y="3427385"/>
            <a:ext cx="879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dirty="0">
                <a:cs typeface="Arial"/>
              </a:rPr>
              <a:t>Monitor</a:t>
            </a:r>
            <a:r>
              <a:rPr lang="en-US" sz="2400" dirty="0">
                <a:cs typeface="Arial"/>
              </a:rPr>
              <a:t> </a:t>
            </a:r>
            <a:r>
              <a:rPr lang="en-US" sz="2400" b="1" dirty="0">
                <a:cs typeface="Arial"/>
              </a:rPr>
              <a:t>all cybersecurity and privacy R&amp;D initiatives </a:t>
            </a:r>
            <a:r>
              <a:rPr lang="en-US" sz="2400" dirty="0">
                <a:cs typeface="Arial"/>
              </a:rPr>
              <a:t>across EU and at National level </a:t>
            </a:r>
            <a:r>
              <a:rPr lang="mr-IN" sz="2400" dirty="0">
                <a:cs typeface="Arial"/>
              </a:rPr>
              <a:t>–</a:t>
            </a:r>
            <a:r>
              <a:rPr lang="en-US" sz="2400" dirty="0">
                <a:cs typeface="Arial"/>
              </a:rPr>
              <a:t> Already 150+ identified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>
                <a:cs typeface="Arial"/>
              </a:rPr>
              <a:t>Clustering projects based on cybersecurity taxonomy &amp; PCA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>
                <a:cs typeface="Arial"/>
              </a:rPr>
              <a:t>Cluster events on TRL analysis &amp; (re-)usability of research results</a:t>
            </a:r>
          </a:p>
          <a:p>
            <a:pPr marL="285750" indent="-285750">
              <a:buBlip>
                <a:blip r:embed="rId4"/>
              </a:buBlip>
            </a:pPr>
            <a:r>
              <a:rPr lang="en-GB" sz="2400" dirty="0">
                <a:cs typeface="Arial"/>
              </a:rPr>
              <a:t>Synergies &amp; convergence for future funding </a:t>
            </a:r>
            <a:r>
              <a:rPr lang="en-GB" sz="2400" dirty="0" smtClean="0">
                <a:cs typeface="Arial"/>
              </a:rPr>
              <a:t>opportunities</a:t>
            </a:r>
            <a:endParaRPr lang="en-GB" sz="24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5671149"/>
            <a:ext cx="9144001" cy="555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250824" y="5757044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/>
                <a:cs typeface="Arial"/>
              </a:rPr>
              <a:t>A European technology </a:t>
            </a:r>
            <a:r>
              <a:rPr lang="en-GB" sz="2000" b="1" dirty="0" smtClean="0">
                <a:latin typeface="Arial"/>
                <a:cs typeface="Arial"/>
              </a:rPr>
              <a:t>radar - Get visible at an EU level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454677"/>
            <a:ext cx="7076983" cy="365125"/>
          </a:xfrm>
        </p:spPr>
        <p:txBody>
          <a:bodyPr/>
          <a:lstStyle/>
          <a:p>
            <a:r>
              <a:rPr lang="it-IT" dirty="0" err="1" smtClean="0"/>
              <a:t>Cybersecurity</a:t>
            </a:r>
            <a:r>
              <a:rPr lang="it-IT" dirty="0" smtClean="0"/>
              <a:t> in </a:t>
            </a:r>
            <a:r>
              <a:rPr lang="it-IT" dirty="0" err="1" smtClean="0"/>
              <a:t>Practice</a:t>
            </a:r>
            <a:r>
              <a:rPr lang="it-IT" dirty="0" smtClean="0"/>
              <a:t> | 12 </a:t>
            </a:r>
            <a:r>
              <a:rPr lang="it-IT" dirty="0" err="1" smtClean="0"/>
              <a:t>Oct</a:t>
            </a:r>
            <a:r>
              <a:rPr lang="it-IT" dirty="0" smtClean="0"/>
              <a:t>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" name="Group 15"/>
          <p:cNvGrpSpPr/>
          <p:nvPr/>
        </p:nvGrpSpPr>
        <p:grpSpPr>
          <a:xfrm>
            <a:off x="182095" y="1132869"/>
            <a:ext cx="1727294" cy="2269116"/>
            <a:chOff x="1295022" y="3760096"/>
            <a:chExt cx="1237590" cy="1575433"/>
          </a:xfrm>
        </p:grpSpPr>
        <p:sp>
          <p:nvSpPr>
            <p:cNvPr id="27" name="Down Arrow 12"/>
            <p:cNvSpPr/>
            <p:nvPr/>
          </p:nvSpPr>
          <p:spPr>
            <a:xfrm>
              <a:off x="1710894" y="4951601"/>
              <a:ext cx="319928" cy="383928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7"/>
            <p:cNvSpPr/>
            <p:nvPr/>
          </p:nvSpPr>
          <p:spPr>
            <a:xfrm>
              <a:off x="129502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4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214140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5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-29496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#2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Catalogue of Services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3" y="3455941"/>
            <a:ext cx="8806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3"/>
              </a:buBlip>
            </a:pPr>
            <a:r>
              <a:rPr lang="en-US" sz="2400" dirty="0" smtClean="0">
                <a:cs typeface="Arial"/>
              </a:rPr>
              <a:t>Online </a:t>
            </a:r>
            <a:r>
              <a:rPr lang="en-US" sz="2400" dirty="0">
                <a:cs typeface="Arial"/>
              </a:rPr>
              <a:t>catalogue of </a:t>
            </a:r>
            <a:r>
              <a:rPr lang="en-US" sz="2400" b="1" dirty="0">
                <a:cs typeface="Arial"/>
              </a:rPr>
              <a:t>R&amp;I </a:t>
            </a:r>
            <a:r>
              <a:rPr lang="en-US" sz="2400" b="1" dirty="0" smtClean="0">
                <a:cs typeface="Arial"/>
              </a:rPr>
              <a:t>projects </a:t>
            </a:r>
            <a:r>
              <a:rPr lang="en-US" sz="2400" b="1" dirty="0">
                <a:cs typeface="Arial"/>
              </a:rPr>
              <a:t>and </a:t>
            </a:r>
            <a:r>
              <a:rPr lang="en-US" sz="2400" b="1" dirty="0" smtClean="0">
                <a:cs typeface="Arial"/>
              </a:rPr>
              <a:t>services</a:t>
            </a:r>
            <a:endParaRPr lang="en-US" sz="2400" dirty="0">
              <a:cs typeface="Arial"/>
            </a:endParaRPr>
          </a:p>
          <a:p>
            <a:pPr marL="273050" indent="-265113">
              <a:buBlip>
                <a:blip r:embed="rId3"/>
              </a:buBlip>
            </a:pPr>
            <a:r>
              <a:rPr lang="en-GB" sz="2400" dirty="0" smtClean="0">
                <a:cs typeface="Arial"/>
              </a:rPr>
              <a:t>Single access point for all EU &amp; National projects</a:t>
            </a:r>
          </a:p>
          <a:p>
            <a:pPr marL="273050" indent="-265113">
              <a:buBlip>
                <a:blip r:embed="rId3"/>
              </a:buBlip>
            </a:pPr>
            <a:r>
              <a:rPr lang="en-GB" sz="2400" dirty="0">
                <a:cs typeface="Arial"/>
              </a:rPr>
              <a:t>S</a:t>
            </a:r>
            <a:r>
              <a:rPr lang="en-GB" sz="2400" dirty="0" smtClean="0">
                <a:cs typeface="Arial"/>
              </a:rPr>
              <a:t>ervice-oriented offers: user needs, pain points, changing people’s lives, target stakeholders, mapped to taxonomy</a:t>
            </a:r>
          </a:p>
          <a:p>
            <a:pPr marL="273050" indent="-265113">
              <a:buBlip>
                <a:blip r:embed="rId3"/>
              </a:buBlip>
            </a:pPr>
            <a:endParaRPr lang="en-GB" sz="2400" dirty="0" smtClean="0"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430912"/>
            <a:ext cx="9144001" cy="869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14990" y="5502771"/>
            <a:ext cx="90632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/>
                <a:cs typeface="Arial"/>
              </a:rPr>
              <a:t>Make your Cybersecurity &amp; privacy results more findable &amp; accessible</a:t>
            </a:r>
          </a:p>
          <a:p>
            <a:pPr algn="ctr" eaLnBrk="1" hangingPunct="1"/>
            <a:r>
              <a:rPr lang="en-GB" sz="2000" b="1" dirty="0">
                <a:latin typeface="Arial"/>
                <a:cs typeface="Arial"/>
              </a:rPr>
              <a:t>Submit your project: http://</a:t>
            </a:r>
            <a:r>
              <a:rPr lang="en-GB" sz="2000" b="1" dirty="0" err="1">
                <a:latin typeface="Arial"/>
                <a:cs typeface="Arial"/>
              </a:rPr>
              <a:t>bit.ly</a:t>
            </a:r>
            <a:r>
              <a:rPr lang="en-GB" sz="2000" b="1" dirty="0">
                <a:latin typeface="Arial"/>
                <a:cs typeface="Arial"/>
              </a:rPr>
              <a:t>/2xiQh17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4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pSp>
        <p:nvGrpSpPr>
          <p:cNvPr id="28" name="Group 15"/>
          <p:cNvGrpSpPr/>
          <p:nvPr/>
        </p:nvGrpSpPr>
        <p:grpSpPr>
          <a:xfrm>
            <a:off x="2601969" y="1120926"/>
            <a:ext cx="1625456" cy="2228905"/>
            <a:chOff x="1743402" y="3760096"/>
            <a:chExt cx="1237590" cy="1648471"/>
          </a:xfrm>
        </p:grpSpPr>
        <p:sp>
          <p:nvSpPr>
            <p:cNvPr id="29" name="Oval 7"/>
            <p:cNvSpPr/>
            <p:nvPr/>
          </p:nvSpPr>
          <p:spPr>
            <a:xfrm>
              <a:off x="174340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12"/>
            <p:cNvSpPr/>
            <p:nvPr/>
          </p:nvSpPr>
          <p:spPr>
            <a:xfrm>
              <a:off x="2149440" y="4946616"/>
              <a:ext cx="425513" cy="461951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2631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6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/>
                <a:ea typeface="MS PGothic" charset="0"/>
                <a:cs typeface="Arial"/>
              </a:rPr>
              <a:t>Asset #3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Marketplace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1" name="Group 15"/>
          <p:cNvGrpSpPr/>
          <p:nvPr/>
        </p:nvGrpSpPr>
        <p:grpSpPr>
          <a:xfrm>
            <a:off x="4896215" y="1031369"/>
            <a:ext cx="1603894" cy="2094433"/>
            <a:chOff x="2133600" y="3760096"/>
            <a:chExt cx="1237590" cy="1635656"/>
          </a:xfrm>
        </p:grpSpPr>
        <p:sp>
          <p:nvSpPr>
            <p:cNvPr id="22" name="Oval 7"/>
            <p:cNvSpPr/>
            <p:nvPr/>
          </p:nvSpPr>
          <p:spPr>
            <a:xfrm>
              <a:off x="2133600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12"/>
            <p:cNvSpPr/>
            <p:nvPr/>
          </p:nvSpPr>
          <p:spPr>
            <a:xfrm>
              <a:off x="2603387" y="4958832"/>
              <a:ext cx="298013" cy="43692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723" y="6447684"/>
            <a:ext cx="7076983" cy="365125"/>
          </a:xfrm>
        </p:spPr>
        <p:txBody>
          <a:bodyPr/>
          <a:lstStyle/>
          <a:p>
            <a:r>
              <a:rPr lang="it-IT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5415385"/>
            <a:ext cx="9144001" cy="1028148"/>
            <a:chOff x="1" y="5840595"/>
            <a:chExt cx="9144001" cy="1028148"/>
          </a:xfrm>
        </p:grpSpPr>
        <p:sp>
          <p:nvSpPr>
            <p:cNvPr id="34" name="Rectangle 18"/>
            <p:cNvSpPr/>
            <p:nvPr/>
          </p:nvSpPr>
          <p:spPr>
            <a:xfrm>
              <a:off x="1" y="5840595"/>
              <a:ext cx="9144001" cy="8233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sellaDiTesto 15"/>
            <p:cNvSpPr txBox="1">
              <a:spLocks noChangeArrowheads="1"/>
            </p:cNvSpPr>
            <p:nvPr/>
          </p:nvSpPr>
          <p:spPr bwMode="auto">
            <a:xfrm>
              <a:off x="296533" y="5853080"/>
              <a:ext cx="86423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GB" sz="2000" b="1" dirty="0" smtClean="0">
                  <a:latin typeface="Arial"/>
                  <a:cs typeface="Arial"/>
                </a:rPr>
                <a:t>Connecting research results with the </a:t>
              </a:r>
              <a:r>
                <a:rPr lang="en-GB" sz="2000" b="1" dirty="0">
                  <a:latin typeface="Arial"/>
                  <a:cs typeface="Arial"/>
                </a:rPr>
                <a:t>supply and </a:t>
              </a:r>
              <a:r>
                <a:rPr lang="en-GB" sz="2000" b="1" dirty="0" smtClean="0">
                  <a:latin typeface="Arial"/>
                  <a:cs typeface="Arial"/>
                </a:rPr>
                <a:t>demand side</a:t>
              </a:r>
            </a:p>
            <a:p>
              <a:pPr algn="ctr" eaLnBrk="1" hangingPunct="1"/>
              <a:r>
                <a:rPr lang="en-GB" sz="2000" b="1" dirty="0">
                  <a:latin typeface="Arial"/>
                  <a:cs typeface="Arial"/>
                </a:rPr>
                <a:t>Showcase your project results http://</a:t>
              </a:r>
              <a:r>
                <a:rPr lang="en-GB" sz="2000" b="1" dirty="0" err="1">
                  <a:latin typeface="Arial"/>
                  <a:cs typeface="Arial"/>
                </a:rPr>
                <a:t>bit.ly</a:t>
              </a:r>
              <a:r>
                <a:rPr lang="en-GB" sz="2000" b="1" dirty="0">
                  <a:latin typeface="Arial"/>
                  <a:cs typeface="Arial"/>
                </a:rPr>
                <a:t>/2xiQh17</a:t>
              </a:r>
            </a:p>
            <a:p>
              <a:pPr algn="ctr" eaLnBrk="1" hangingPunct="1"/>
              <a:endParaRPr lang="en-GB" sz="2000" b="1" dirty="0" smtClean="0">
                <a:latin typeface="Arial"/>
                <a:cs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6531" y="3432583"/>
            <a:ext cx="8760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4"/>
              </a:buBlip>
            </a:pPr>
            <a:r>
              <a:rPr lang="en-GB" sz="2000" dirty="0" smtClean="0">
                <a:cs typeface="Arial"/>
              </a:rPr>
              <a:t>A Marketplace of </a:t>
            </a:r>
            <a:r>
              <a:rPr lang="en-GB" sz="2000" b="1" dirty="0" smtClean="0">
                <a:cs typeface="Arial"/>
              </a:rPr>
              <a:t>cybersecurity </a:t>
            </a:r>
            <a:r>
              <a:rPr lang="en-GB" sz="2000" b="1" dirty="0">
                <a:cs typeface="Arial"/>
              </a:rPr>
              <a:t>&amp; privacy “services”</a:t>
            </a: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Suppliers</a:t>
            </a:r>
            <a:r>
              <a:rPr lang="en-GB" sz="2000" dirty="0" smtClean="0">
                <a:cs typeface="Arial"/>
              </a:rPr>
              <a:t>: R&amp;I projects with results for testing, validation or adoption. </a:t>
            </a:r>
            <a:endParaRPr lang="en-GB" sz="20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Users</a:t>
            </a:r>
            <a:r>
              <a:rPr lang="en-GB" sz="2000" dirty="0">
                <a:cs typeface="Arial"/>
              </a:rPr>
              <a:t>:</a:t>
            </a:r>
            <a:r>
              <a:rPr lang="en-GB" sz="2000" dirty="0" smtClean="0">
                <a:cs typeface="Arial"/>
              </a:rPr>
              <a:t> SMEs find new solutions and services </a:t>
            </a:r>
            <a:endParaRPr lang="en-GB" sz="20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The </a:t>
            </a:r>
            <a:r>
              <a:rPr lang="en-GB" sz="2000" b="1" dirty="0">
                <a:cs typeface="Arial"/>
              </a:rPr>
              <a:t>win-win </a:t>
            </a:r>
            <a:r>
              <a:rPr lang="en-GB" sz="2000" dirty="0">
                <a:cs typeface="Arial"/>
              </a:rPr>
              <a:t>mechanism can take place both at research synergy level and at commercial level, in developing new business opportunities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5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37"/>
            <a:ext cx="9144000" cy="15110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7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61395" y="0"/>
            <a:ext cx="6888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#4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SME End-User Club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7141381" y="1043017"/>
            <a:ext cx="1796237" cy="2187097"/>
            <a:chOff x="2560364" y="3760096"/>
            <a:chExt cx="1237590" cy="1513566"/>
          </a:xfrm>
        </p:grpSpPr>
        <p:sp>
          <p:nvSpPr>
            <p:cNvPr id="23" name="Oval 7"/>
            <p:cNvSpPr/>
            <p:nvPr/>
          </p:nvSpPr>
          <p:spPr>
            <a:xfrm>
              <a:off x="2560364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12"/>
            <p:cNvSpPr/>
            <p:nvPr/>
          </p:nvSpPr>
          <p:spPr>
            <a:xfrm>
              <a:off x="3016263" y="4951822"/>
              <a:ext cx="325794" cy="32184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825" y="3151224"/>
            <a:ext cx="8642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Prime </a:t>
            </a:r>
            <a:r>
              <a:rPr lang="en-GB" sz="2200" dirty="0">
                <a:cs typeface="Arial"/>
              </a:rPr>
              <a:t>and guided access to </a:t>
            </a:r>
            <a:r>
              <a:rPr lang="en-GB" sz="2200" dirty="0" smtClean="0">
                <a:cs typeface="Arial"/>
              </a:rPr>
              <a:t>Marketplace: Affordable &amp; free cyber security &amp; privacy services</a:t>
            </a:r>
          </a:p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Free events, guides and discounted consultancy on legal, cyber insurance and standards &amp; certification</a:t>
            </a:r>
            <a:endParaRPr lang="en-GB" sz="22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EU-wide collaboration opportunities with SMEs &amp; R&amp;I funding</a:t>
            </a:r>
            <a:endParaRPr lang="it-IT" sz="22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6705" y="5156664"/>
            <a:ext cx="91440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381000" y="5156664"/>
            <a:ext cx="8340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b="1" dirty="0" smtClean="0"/>
              <a:t>Free cybersecurity &amp; privacy services &amp; and tips tailored for SME pain points </a:t>
            </a:r>
          </a:p>
          <a:p>
            <a:pPr algn="ctr"/>
            <a:r>
              <a:rPr lang="en-GB" sz="2000" b="1" dirty="0" smtClean="0"/>
              <a:t>Sign </a:t>
            </a:r>
            <a:r>
              <a:rPr lang="en-GB" sz="2000" b="1" dirty="0"/>
              <a:t>up today: http://</a:t>
            </a:r>
            <a:r>
              <a:rPr lang="en-GB" sz="2000" b="1" dirty="0" err="1"/>
              <a:t>bit.ly</a:t>
            </a:r>
            <a:r>
              <a:rPr lang="en-GB" sz="2000" b="1" dirty="0"/>
              <a:t>/2gc3uS2</a:t>
            </a:r>
          </a:p>
        </p:txBody>
      </p:sp>
    </p:spTree>
    <p:extLst>
      <p:ext uri="{BB962C8B-B14F-4D97-AF65-F5344CB8AC3E}">
        <p14:creationId xmlns:p14="http://schemas.microsoft.com/office/powerpoint/2010/main" val="216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00" y="74869"/>
            <a:ext cx="6569498" cy="1510001"/>
          </a:xfrm>
        </p:spPr>
        <p:txBody>
          <a:bodyPr/>
          <a:lstStyle/>
          <a:p>
            <a:r>
              <a:rPr lang="en-US" dirty="0" smtClean="0"/>
              <a:t>A marketplace of </a:t>
            </a:r>
            <a:r>
              <a:rPr lang="en-US" dirty="0" smtClean="0"/>
              <a:t>new </a:t>
            </a:r>
            <a:r>
              <a:rPr lang="en-US" dirty="0" smtClean="0"/>
              <a:t>services, networks &amp;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02" y="4049366"/>
            <a:ext cx="4313908" cy="193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Benefits for R&amp;I teams</a:t>
            </a:r>
          </a:p>
          <a:p>
            <a:r>
              <a:rPr lang="en-US" sz="1600" dirty="0" smtClean="0"/>
              <a:t>Test &amp; validate results with SMEs</a:t>
            </a:r>
          </a:p>
          <a:p>
            <a:r>
              <a:rPr lang="en-US" sz="1600" dirty="0" smtClean="0"/>
              <a:t>Increased impact &amp; exploitation opportunities</a:t>
            </a:r>
          </a:p>
          <a:p>
            <a:r>
              <a:rPr lang="en-US" sz="1600" dirty="0" smtClean="0"/>
              <a:t>Return of Investment for EC &amp; national funding agencies</a:t>
            </a:r>
          </a:p>
          <a:p>
            <a:r>
              <a:rPr lang="en-US" sz="1600" dirty="0" smtClean="0"/>
              <a:t>More trusted &amp; secure service for the Digital Single Market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2236317"/>
              </p:ext>
            </p:extLst>
          </p:nvPr>
        </p:nvGraphicFramePr>
        <p:xfrm>
          <a:off x="298450" y="1401416"/>
          <a:ext cx="85979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Hexagon 6"/>
          <p:cNvSpPr/>
          <p:nvPr/>
        </p:nvSpPr>
        <p:spPr>
          <a:xfrm>
            <a:off x="3086100" y="1496666"/>
            <a:ext cx="3022600" cy="25527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Marketplace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901" y="1916112"/>
            <a:ext cx="2362200" cy="6889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317101"/>
            <a:ext cx="9144000" cy="475465"/>
            <a:chOff x="0" y="5465551"/>
            <a:chExt cx="9144000" cy="791800"/>
          </a:xfrm>
        </p:grpSpPr>
        <p:sp>
          <p:nvSpPr>
            <p:cNvPr id="10" name="Rectangle 9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asellaDiTesto 15"/>
            <p:cNvSpPr txBox="1">
              <a:spLocks noChangeArrowheads="1"/>
            </p:cNvSpPr>
            <p:nvPr/>
          </p:nvSpPr>
          <p:spPr bwMode="auto">
            <a:xfrm>
              <a:off x="250824" y="5465551"/>
              <a:ext cx="8893176" cy="666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 smtClean="0"/>
                <a:t>Get access to cutting-edge solutions, expert advice &amp; exclusive events</a:t>
              </a:r>
              <a:endParaRPr lang="en-GB" sz="2000" b="1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5130800" y="4040735"/>
            <a:ext cx="3937000" cy="1929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Benefits for ICT-intensive SMEs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Free &amp; affordable cutting-edge services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Support to implement new services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Free expert guidance: legal, </a:t>
            </a:r>
            <a:r>
              <a:rPr lang="en-US" sz="1600" dirty="0" err="1" smtClean="0">
                <a:solidFill>
                  <a:srgbClr val="FF0000"/>
                </a:solidFill>
              </a:rPr>
              <a:t>cyberinsurance</a:t>
            </a:r>
            <a:r>
              <a:rPr lang="en-US" sz="1600" dirty="0" smtClean="0">
                <a:solidFill>
                  <a:srgbClr val="FF0000"/>
                </a:solidFill>
              </a:rPr>
              <a:t>, standards &amp; certification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Visibility &amp; synergies at EU &amp; global stage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Innovate to launch trusted </a:t>
            </a:r>
            <a:r>
              <a:rPr lang="en-US" sz="1600" dirty="0">
                <a:solidFill>
                  <a:srgbClr val="FF0000"/>
                </a:solidFill>
              </a:rPr>
              <a:t>&amp; secure </a:t>
            </a:r>
            <a:r>
              <a:rPr lang="en-US" sz="1600" dirty="0" smtClean="0">
                <a:solidFill>
                  <a:srgbClr val="FF0000"/>
                </a:solidFill>
              </a:rPr>
              <a:t>solutions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our exclusive SME end-user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507999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Free &amp; affordable </a:t>
            </a:r>
            <a:r>
              <a:rPr lang="en-US" sz="2400" dirty="0" smtClean="0"/>
              <a:t>&amp; cutting-edge cyber-security &amp; privacy services &amp; products</a:t>
            </a:r>
          </a:p>
          <a:p>
            <a:r>
              <a:rPr lang="en-US" sz="2400" b="1" dirty="0"/>
              <a:t>Assistance</a:t>
            </a:r>
            <a:r>
              <a:rPr lang="en-US" sz="2400" dirty="0"/>
              <a:t> </a:t>
            </a:r>
            <a:r>
              <a:rPr lang="en-US" sz="2400" dirty="0" smtClean="0"/>
              <a:t>to install and use new services</a:t>
            </a:r>
            <a:endParaRPr lang="en-US" sz="2400" dirty="0"/>
          </a:p>
          <a:p>
            <a:r>
              <a:rPr lang="en-US" sz="2400" b="1" dirty="0" smtClean="0"/>
              <a:t>Participation</a:t>
            </a:r>
            <a:r>
              <a:rPr lang="en-US" sz="2400" dirty="0" smtClean="0"/>
              <a:t> at SME legal workshops and access to expert guides on cyber-insurance, legal (e.g. GDPR), certification &amp; </a:t>
            </a:r>
            <a:r>
              <a:rPr lang="en-US" sz="2400" dirty="0" err="1" smtClean="0"/>
              <a:t>standardisation</a:t>
            </a:r>
            <a:endParaRPr lang="en-US" sz="2400" dirty="0" smtClean="0"/>
          </a:p>
          <a:p>
            <a:r>
              <a:rPr lang="en-US" sz="2400" b="1" dirty="0" smtClean="0"/>
              <a:t>Networking</a:t>
            </a:r>
            <a:r>
              <a:rPr lang="en-US" sz="2400" dirty="0" smtClean="0"/>
              <a:t> opportunities with an expanding network of SMEs across Europe and globally </a:t>
            </a:r>
          </a:p>
          <a:p>
            <a:r>
              <a:rPr lang="en-US" sz="2400" b="1" dirty="0" smtClean="0"/>
              <a:t>Free visibility </a:t>
            </a:r>
            <a:r>
              <a:rPr lang="en-US" sz="2400" dirty="0" smtClean="0"/>
              <a:t>on Europe’s independent cybersecurity &amp; privacy online hub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www.cyberwatching.eu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64" y="3080697"/>
            <a:ext cx="3365500" cy="2444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9664" y="1769559"/>
            <a:ext cx="3365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Sign up here 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bit.ly/2gc3uS2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48793" y="274638"/>
            <a:ext cx="8338010" cy="1158235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Thank you for your attention! Questions?</a:t>
            </a:r>
            <a:endParaRPr lang="en-GB" sz="3600" i="1" dirty="0"/>
          </a:p>
        </p:txBody>
      </p:sp>
      <p:sp>
        <p:nvSpPr>
          <p:cNvPr id="9" name="Sottotitolo 4"/>
          <p:cNvSpPr txBox="1">
            <a:spLocks/>
          </p:cNvSpPr>
          <p:nvPr/>
        </p:nvSpPr>
        <p:spPr bwMode="auto">
          <a:xfrm>
            <a:off x="683567" y="1630837"/>
            <a:ext cx="6919868" cy="2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</a:t>
            </a:r>
            <a:endParaRPr kumimoji="0" lang="it-IT" sz="2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 Ferguson,</a:t>
            </a:r>
            <a:r>
              <a:rPr kumimoji="0" lang="en-GB" sz="29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800" i="1" dirty="0" smtClean="0">
                <a:solidFill>
                  <a:srgbClr val="898989"/>
                </a:solidFill>
                <a:latin typeface="Calibri"/>
                <a:ea typeface="ＭＳ Ｐゴシック" pitchFamily="34" charset="-128"/>
              </a:rPr>
              <a:t>Project Coordinator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/>
            </a:r>
            <a:b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</a:b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Trust-IT Services Ltd </a:t>
            </a:r>
            <a:r>
              <a:rPr kumimoji="0" lang="mr-IN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www.trust-itservices.com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n.ferguson@trust-itservices.com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7973</TotalTime>
  <Words>587</Words>
  <Application>Microsoft Macintosh PowerPoint</Application>
  <PresentationFormat>On-screen Show (4:3)</PresentationFormat>
  <Paragraphs>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Mangal</vt:lpstr>
      <vt:lpstr>MS PGothic</vt:lpstr>
      <vt:lpstr>ＭＳ Ｐゴシック</vt:lpstr>
      <vt:lpstr>Arial</vt:lpstr>
      <vt:lpstr>CyberWatching0.2template</vt:lpstr>
      <vt:lpstr>Bringing EU Cybersecurity &amp; privacy research results closer to the market   Cybersecurity in Practice Workshop | 12 October 2017, Pisa, Italy  Nicholas Ferguson, Trust-IT Services &amp; Cyberwatching.eu Coordinator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marketplace of new services, networks &amp; opportunities</vt:lpstr>
      <vt:lpstr>Join our exclusive SME end-user club</vt:lpstr>
      <vt:lpstr>Thank you for your attention! Questions?</vt:lpstr>
    </vt:vector>
  </TitlesOfParts>
  <Company>Commpla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Paolo Lombardi</cp:lastModifiedBy>
  <cp:revision>1001</cp:revision>
  <dcterms:created xsi:type="dcterms:W3CDTF">2017-04-27T15:42:03Z</dcterms:created>
  <dcterms:modified xsi:type="dcterms:W3CDTF">2017-10-11T12:21:00Z</dcterms:modified>
</cp:coreProperties>
</file>